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2" r:id="rId4"/>
    <p:sldId id="261" r:id="rId5"/>
    <p:sldId id="731" r:id="rId6"/>
    <p:sldId id="732" r:id="rId7"/>
    <p:sldId id="736" r:id="rId8"/>
    <p:sldId id="737" r:id="rId9"/>
    <p:sldId id="734" r:id="rId10"/>
    <p:sldId id="51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E"/>
    <a:srgbClr val="0000FF"/>
    <a:srgbClr val="646464"/>
    <a:srgbClr val="E62928"/>
    <a:srgbClr val="0067B1"/>
    <a:srgbClr val="0952A2"/>
    <a:srgbClr val="E82928"/>
    <a:srgbClr val="00285A"/>
    <a:srgbClr val="CF2828"/>
    <a:srgbClr val="CF2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 autoAdjust="0"/>
    <p:restoredTop sz="91600" autoAdjust="0"/>
  </p:normalViewPr>
  <p:slideViewPr>
    <p:cSldViewPr snapToGrid="0" snapToObjects="1">
      <p:cViewPr varScale="1">
        <p:scale>
          <a:sx n="63" d="100"/>
          <a:sy n="63" d="100"/>
        </p:scale>
        <p:origin x="122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ël MEVELLEC" userId="e39efb9af76bfb5f" providerId="LiveId" clId="{D7E01B07-BF7D-4D91-A302-2058F6395135}"/>
    <pc:docChg chg="delSld modSld">
      <pc:chgData name="Mickaël MEVELLEC" userId="e39efb9af76bfb5f" providerId="LiveId" clId="{D7E01B07-BF7D-4D91-A302-2058F6395135}" dt="2024-09-11T16:26:00.085" v="104" actId="20577"/>
      <pc:docMkLst>
        <pc:docMk/>
      </pc:docMkLst>
      <pc:sldChg chg="del">
        <pc:chgData name="Mickaël MEVELLEC" userId="e39efb9af76bfb5f" providerId="LiveId" clId="{D7E01B07-BF7D-4D91-A302-2058F6395135}" dt="2024-09-11T16:04:44.195" v="0" actId="2696"/>
        <pc:sldMkLst>
          <pc:docMk/>
          <pc:sldMk cId="974027291" sldId="269"/>
        </pc:sldMkLst>
      </pc:sldChg>
      <pc:sldChg chg="modSp mod">
        <pc:chgData name="Mickaël MEVELLEC" userId="e39efb9af76bfb5f" providerId="LiveId" clId="{D7E01B07-BF7D-4D91-A302-2058F6395135}" dt="2024-09-11T16:26:00.085" v="104" actId="20577"/>
        <pc:sldMkLst>
          <pc:docMk/>
          <pc:sldMk cId="1133455573" sldId="734"/>
        </pc:sldMkLst>
        <pc:spChg chg="mod">
          <ac:chgData name="Mickaël MEVELLEC" userId="e39efb9af76bfb5f" providerId="LiveId" clId="{D7E01B07-BF7D-4D91-A302-2058F6395135}" dt="2024-09-11T16:26:00.085" v="104" actId="20577"/>
          <ac:spMkLst>
            <pc:docMk/>
            <pc:sldMk cId="1133455573" sldId="734"/>
            <ac:spMk id="10" creationId="{E6376602-2D2D-F24B-C488-6931452FC3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11/09/2024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EE48-4E68-9343-AEBE-A8480D8633D2}" type="datetimeFigureOut">
              <a:rPr lang="fr-FR" smtClean="0"/>
              <a:pPr/>
              <a:t>11/09/2024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CF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77d28317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177d28317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1177d283178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7d28317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177d28317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1177d283178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561180" y="3406127"/>
            <a:ext cx="5348718" cy="1043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4449806"/>
            <a:ext cx="5380084" cy="347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889386" y="1368802"/>
            <a:ext cx="5036018" cy="48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200" b="1" i="0" baseline="0">
                <a:solidFill>
                  <a:srgbClr val="0952A2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77436" y="1868215"/>
            <a:ext cx="5047968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E82928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0952A2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3270909" y="654849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426790" y="1204686"/>
            <a:ext cx="82498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400">
                <a:solidFill>
                  <a:srgbClr val="002C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002C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 i="1">
                <a:solidFill>
                  <a:srgbClr val="002C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000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0952A2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426790" y="1204686"/>
            <a:ext cx="82498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0952A2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426790" y="1320801"/>
            <a:ext cx="82498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0952A2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26790" y="1204686"/>
            <a:ext cx="82498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2 visuels et légendes">
  <p:cSld name="1_Page courante 2 visuels et légend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>
            <a:spLocks noGrp="1"/>
          </p:cNvSpPr>
          <p:nvPr>
            <p:ph type="pic" idx="2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464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85A19"/>
              </a:buClr>
              <a:buSzPts val="1000"/>
              <a:buFont typeface="Courier New"/>
              <a:buChar char="o"/>
              <a:defRPr sz="1000" b="0" i="0" u="none" strike="noStrike" cap="none">
                <a:solidFill>
                  <a:srgbClr val="0028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>
            <a:spLocks noGrp="1"/>
          </p:cNvSpPr>
          <p:nvPr>
            <p:ph type="pic" idx="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0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0"/>
          <p:cNvCxnSpPr/>
          <p:nvPr/>
        </p:nvCxnSpPr>
        <p:spPr>
          <a:xfrm>
            <a:off x="426790" y="1204686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776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ourante texte">
  <p:cSld name="1_Page courante tex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C6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6464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C85A19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C85A19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2C6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" name="Google Shape;23;p8"/>
          <p:cNvCxnSpPr/>
          <p:nvPr/>
        </p:nvCxnSpPr>
        <p:spPr>
          <a:xfrm>
            <a:off x="426790" y="1204686"/>
            <a:ext cx="8249842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24" name="Google Shape;24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99"/>
            <a:ext cx="9144000" cy="6464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38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8159534" y="6418281"/>
            <a:ext cx="7433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900" b="0" smtClean="0">
                <a:solidFill>
                  <a:srgbClr val="0952A2"/>
                </a:solidFill>
                <a:latin typeface="Calibri"/>
                <a:cs typeface="Calibri"/>
              </a:rPr>
              <a:pPr algn="r"/>
              <a:t>‹N°›</a:t>
            </a:fld>
            <a:endParaRPr lang="fr-FR" sz="900" b="0" dirty="0">
              <a:solidFill>
                <a:srgbClr val="0952A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60" r:id="rId4"/>
    <p:sldLayoutId id="2147483654" r:id="rId5"/>
    <p:sldLayoutId id="2147483656" r:id="rId6"/>
    <p:sldLayoutId id="2147483659" r:id="rId7"/>
    <p:sldLayoutId id="2147483661" r:id="rId8"/>
    <p:sldLayoutId id="2147483662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nis2table.com/materiel-tennis-de-table/table-ping-pong/collectivite/table-cornilleau-park-outdoo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45497" y="3406127"/>
            <a:ext cx="5348718" cy="731307"/>
          </a:xfrm>
        </p:spPr>
        <p:txBody>
          <a:bodyPr/>
          <a:lstStyle/>
          <a:p>
            <a:r>
              <a:rPr lang="fr-FR" dirty="0"/>
              <a:t>FFTT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Date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43AB58-10F1-7BA6-9BD2-183348598DC8}"/>
              </a:ext>
            </a:extLst>
          </p:cNvPr>
          <p:cNvSpPr txBox="1"/>
          <p:nvPr/>
        </p:nvSpPr>
        <p:spPr>
          <a:xfrm>
            <a:off x="477521" y="2408194"/>
            <a:ext cx="8300720" cy="17512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fr-FR" sz="4000" b="1" u="sng" dirty="0">
                <a:solidFill>
                  <a:srgbClr val="002857"/>
                </a:solidFill>
              </a:rPr>
              <a:t>Opération « 1 école - 1 table » </a:t>
            </a:r>
          </a:p>
          <a:p>
            <a:pPr algn="ctr"/>
            <a:r>
              <a:rPr lang="fr-FR" sz="4000" b="1" u="sng" dirty="0">
                <a:solidFill>
                  <a:srgbClr val="002857"/>
                </a:solidFill>
              </a:rPr>
              <a:t>et </a:t>
            </a:r>
          </a:p>
          <a:p>
            <a:pPr algn="ctr"/>
            <a:r>
              <a:rPr lang="fr-FR" sz="4000" b="1" u="sng" dirty="0">
                <a:solidFill>
                  <a:srgbClr val="002857"/>
                </a:solidFill>
              </a:rPr>
              <a:t>le « Challenge des récréations </a:t>
            </a:r>
            <a:r>
              <a:rPr lang="fr-FR" sz="4000" b="1" dirty="0">
                <a:solidFill>
                  <a:srgbClr val="002857"/>
                </a:solidFill>
              </a:rPr>
              <a:t>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D47E4A-F891-34C8-4850-8B4DF9AD3CB4}"/>
              </a:ext>
            </a:extLst>
          </p:cNvPr>
          <p:cNvSpPr txBox="1"/>
          <p:nvPr/>
        </p:nvSpPr>
        <p:spPr>
          <a:xfrm>
            <a:off x="5219856" y="5135367"/>
            <a:ext cx="2822771" cy="802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2800" dirty="0">
                <a:solidFill>
                  <a:srgbClr val="002857"/>
                </a:solidFill>
              </a:rPr>
              <a:t>Saison 2024/2025</a:t>
            </a:r>
          </a:p>
        </p:txBody>
      </p:sp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4865914" y="1369816"/>
            <a:ext cx="3796447" cy="487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objectifs de l’opération sont de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6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Développer la pratique du tennis de table dans les écoles.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Doter </a:t>
            </a:r>
            <a:r>
              <a:rPr lang="fr-FR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 écoles primaires affiliées à l’USEP ou l’UGSEL (partenaires FFTT) de tables fixes extérieures pour :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développer le lien école / club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Permettre aux écoles de contribuer aux 30mn APQ (Activité Physique Quotidienne) en complément de l’EPS.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Faciliter l’accès du ping-pong par les élèves sur tous les temps de l’école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8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guide pédagogique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sera également fourni, à destination des élèves pour une pratique autonome, et des enseignants pour aider à l’</a:t>
            </a:r>
            <a:r>
              <a:rPr lang="fr-FR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enseignement de la discipline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1790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5A19"/>
              </a:buClr>
              <a:buSzPts val="1400"/>
              <a:buFont typeface="Verdana"/>
              <a:buNone/>
            </a:pPr>
            <a:endParaRPr dirty="0"/>
          </a:p>
        </p:txBody>
      </p:sp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4"/>
          </p:nvPr>
        </p:nvSpPr>
        <p:spPr>
          <a:xfrm>
            <a:off x="426790" y="687504"/>
            <a:ext cx="8249842" cy="38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2400"/>
              <a:buFont typeface="Arial"/>
              <a:buNone/>
            </a:pPr>
            <a:r>
              <a:rPr lang="fr-FR" dirty="0">
                <a:solidFill>
                  <a:srgbClr val="FF0000"/>
                </a:solidFill>
              </a:rPr>
              <a:t>« 1 ECOLE – 1 TABLE »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055434-C853-B594-54ED-08C8009D5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90" y="1369816"/>
            <a:ext cx="3796447" cy="5366070"/>
          </a:xfrm>
          <a:prstGeom prst="rect">
            <a:avLst/>
          </a:prstGeom>
        </p:spPr>
      </p:pic>
      <p:pic>
        <p:nvPicPr>
          <p:cNvPr id="12" name="Picture 2" descr="Impact 2024 | Agence nationale du sport">
            <a:extLst>
              <a:ext uri="{FF2B5EF4-FFF2-40B4-BE49-F238E27FC236}">
                <a16:creationId xmlns:a16="http://schemas.microsoft.com/office/drawing/2014/main" id="{36AF1E6B-45B3-4764-4E6D-A6C8BEC1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71" y="6155277"/>
            <a:ext cx="494011" cy="4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77d283178_0_48"/>
          <p:cNvSpPr txBox="1">
            <a:spLocks noGrp="1"/>
          </p:cNvSpPr>
          <p:nvPr>
            <p:ph type="body" idx="1"/>
          </p:nvPr>
        </p:nvSpPr>
        <p:spPr>
          <a:xfrm>
            <a:off x="460443" y="1432239"/>
            <a:ext cx="8687721" cy="5044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Candidature des écoles via un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formulaire Google Forms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généré par la FFTT puis distribué aux écoles affiliées via l’USEP ou l’UGSEL et via nos structures fédérales, entre le </a:t>
            </a:r>
            <a:r>
              <a:rPr lang="fr-FR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30 septembre et le 22 novembre 2024.</a:t>
            </a: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fr-FR" b="1" u="sng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fr-FR" b="1" dirty="0">
                <a:solidFill>
                  <a:srgbClr val="E829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différents critères étudiés pour le choix des écoles gagnantes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7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Qualité de votre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projet d'animation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afin de développer le ping sur les moments scolaires et périscolaires en  lien avec les « 30mn d’Activité physique Quotidienne » et le label Génération 2024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Participation au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 challenge des récréations »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avril 2024 (et/ou engagement de participation en avril 2025)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L’accord préalable de votre commune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l’installation d’une table dans votre cour de récréation, à son montage, et éventuellement à son co-financement (si écoles publiques)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Proximité de l’école avec un club de TT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(bonus si actions réalisées en partenariat ces 2-3 dernières années)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équitable entre le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milieu rural et l’urbain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(avec bonus pour écoles en ZEP/ZRR)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entre les grosses et petites écoles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(nombre de classes et d’élèves)</a:t>
            </a:r>
          </a:p>
          <a:p>
            <a:pPr marL="28575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Répartition des tables sur 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l’ensemble des territoires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métropolitains et ultra-marins, en fonction du nombre de candidatures d’écoles sur chacun d’eux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77d283178_0_48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MODE OPÉRATOIRE</a:t>
            </a:r>
            <a:endParaRPr dirty="0"/>
          </a:p>
        </p:txBody>
      </p:sp>
      <p:cxnSp>
        <p:nvCxnSpPr>
          <p:cNvPr id="126" name="Google Shape;126;g1177d283178_0_48"/>
          <p:cNvCxnSpPr/>
          <p:nvPr/>
        </p:nvCxnSpPr>
        <p:spPr>
          <a:xfrm>
            <a:off x="246543" y="1570607"/>
            <a:ext cx="213900" cy="900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" name="Google Shape;127;g1177d283178_0_48"/>
          <p:cNvCxnSpPr/>
          <p:nvPr/>
        </p:nvCxnSpPr>
        <p:spPr>
          <a:xfrm>
            <a:off x="244436" y="2640494"/>
            <a:ext cx="213900" cy="900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itre 2">
            <a:extLst>
              <a:ext uri="{FF2B5EF4-FFF2-40B4-BE49-F238E27FC236}">
                <a16:creationId xmlns:a16="http://schemas.microsoft.com/office/drawing/2014/main" id="{AD9BE66E-87A2-D98A-2EC7-D3BE946A8615}"/>
              </a:ext>
            </a:extLst>
          </p:cNvPr>
          <p:cNvSpPr txBox="1">
            <a:spLocks/>
          </p:cNvSpPr>
          <p:nvPr/>
        </p:nvSpPr>
        <p:spPr>
          <a:xfrm>
            <a:off x="426790" y="381609"/>
            <a:ext cx="8249842" cy="30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 lnSpcReduction="20000"/>
          </a:bodyPr>
          <a:lstStyle>
            <a:lvl1pPr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2A2"/>
              </a:buClr>
              <a:buSzPts val="1800"/>
              <a:buFont typeface="Calibri"/>
              <a:buNone/>
              <a:defRPr sz="1800" b="1" i="0" u="none" strike="noStrike" kern="1200" cap="none">
                <a:solidFill>
                  <a:srgbClr val="0952A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1 école - 1 table / Challenge des récréations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77d283178_0_41"/>
          <p:cNvSpPr txBox="1">
            <a:spLocks noGrp="1"/>
          </p:cNvSpPr>
          <p:nvPr>
            <p:ph type="body" idx="1"/>
          </p:nvPr>
        </p:nvSpPr>
        <p:spPr>
          <a:xfrm>
            <a:off x="844643" y="1455836"/>
            <a:ext cx="7790433" cy="50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Les écoles gagnantes sont choisies par :</a:t>
            </a:r>
          </a:p>
          <a:p>
            <a:pPr marL="171450" lvl="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 commissions mixtes régionales pour les écoles USEP (Ligue régionale TT + Délégation régionale USEP) qui proposent une présélection à un jury national </a:t>
            </a:r>
          </a:p>
          <a:p>
            <a:pPr marL="171450" lvl="0" indent="-1714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une commission mixte nationale pour les écoles UGSEL (FFTT + UGSEL)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- avant le 31 décembre 2024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- livraison des tables dans les écoles en </a:t>
            </a:r>
            <a:r>
              <a:rPr lang="fr-FR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mars 2025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(après les vacances d’hiver)</a:t>
            </a:r>
            <a:endParaRPr lang="fr-FR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-FR" sz="11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tables pour cette 4</a:t>
            </a:r>
            <a:r>
              <a:rPr lang="fr-FR" b="1" baseline="300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édition</a:t>
            </a:r>
            <a:endParaRPr lang="fr-FR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- 130 écoles affiliées à l’USEP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- 50 écoles affiliées à l’UGSEL	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Tables fixes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Cornilleau 510 customisées à l’effigie de cette opération, vissées au sol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dans la cour de récréation (</a:t>
            </a:r>
            <a:r>
              <a:rPr lang="fr-FR" sz="12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hors Outre-Mer : </a:t>
            </a:r>
            <a:r>
              <a:rPr lang="fr-FR" sz="1200" dirty="0">
                <a:solidFill>
                  <a:schemeClr val="accent1"/>
                </a:solidFill>
                <a:highlight>
                  <a:srgbClr val="FFFFFF"/>
                </a:highlight>
              </a:rPr>
              <a:t>table mobile privilégiée pour faciliter son achat/acheminement….)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lang="fr-FR" sz="6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</a:pPr>
            <a:r>
              <a:rPr lang="fr-FR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Reste à charge de 250 €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chaque école affiliées USEP-UGSEL 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</a:rPr>
              <a:t>(1250€ prix public TTC de la table)</a:t>
            </a: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avec participation possible des communes/intercommunalités ou d’autres partenaires.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</a:pPr>
            <a:endParaRPr lang="fr-FR" sz="10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FFTT ajoute pour chaque école un kit pédagogique comprenant 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- 4 raquettes outdoor et 1 boîte de 6 balles outdoor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un guide pédagogique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l’affiche de l’opération</a:t>
            </a:r>
          </a:p>
        </p:txBody>
      </p:sp>
      <p:sp>
        <p:nvSpPr>
          <p:cNvPr id="110" name="Google Shape;110;g1177d283178_0_41"/>
          <p:cNvSpPr txBox="1">
            <a:spLocks noGrp="1"/>
          </p:cNvSpPr>
          <p:nvPr>
            <p:ph type="ctrTitle"/>
          </p:nvPr>
        </p:nvSpPr>
        <p:spPr>
          <a:xfrm>
            <a:off x="426790" y="350475"/>
            <a:ext cx="82497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fr-FR" dirty="0"/>
              <a:t>1 école - 1 table / Challenge des récréations</a:t>
            </a:r>
            <a:br>
              <a:rPr lang="fr-FR" dirty="0"/>
            </a:br>
            <a:endParaRPr lang="fr-FR" dirty="0"/>
          </a:p>
        </p:txBody>
      </p:sp>
      <p:sp>
        <p:nvSpPr>
          <p:cNvPr id="111" name="Google Shape;111;g1177d283178_0_41"/>
          <p:cNvSpPr txBox="1">
            <a:spLocks noGrp="1"/>
          </p:cNvSpPr>
          <p:nvPr>
            <p:ph type="subTitle" idx="2"/>
          </p:nvPr>
        </p:nvSpPr>
        <p:spPr>
          <a:xfrm>
            <a:off x="426790" y="687504"/>
            <a:ext cx="8249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DOTATION DE L’OPERATION</a:t>
            </a:r>
            <a:endParaRPr dirty="0"/>
          </a:p>
        </p:txBody>
      </p:sp>
      <p:cxnSp>
        <p:nvCxnSpPr>
          <p:cNvPr id="112" name="Google Shape;112;g1177d283178_0_41"/>
          <p:cNvCxnSpPr>
            <a:cxnSpLocks/>
          </p:cNvCxnSpPr>
          <p:nvPr/>
        </p:nvCxnSpPr>
        <p:spPr>
          <a:xfrm>
            <a:off x="437676" y="1728452"/>
            <a:ext cx="293844" cy="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4" name="Google Shape;114;g1177d283178_0_41"/>
          <p:cNvCxnSpPr>
            <a:cxnSpLocks/>
          </p:cNvCxnSpPr>
          <p:nvPr/>
        </p:nvCxnSpPr>
        <p:spPr>
          <a:xfrm>
            <a:off x="493150" y="3298752"/>
            <a:ext cx="293844" cy="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114;g1177d283178_0_41">
            <a:extLst>
              <a:ext uri="{FF2B5EF4-FFF2-40B4-BE49-F238E27FC236}">
                <a16:creationId xmlns:a16="http://schemas.microsoft.com/office/drawing/2014/main" id="{1CC7B257-13C6-326A-4747-A6D3917C730B}"/>
              </a:ext>
            </a:extLst>
          </p:cNvPr>
          <p:cNvCxnSpPr>
            <a:cxnSpLocks/>
          </p:cNvCxnSpPr>
          <p:nvPr/>
        </p:nvCxnSpPr>
        <p:spPr>
          <a:xfrm>
            <a:off x="493150" y="4972827"/>
            <a:ext cx="304730" cy="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114;g1177d283178_0_41">
            <a:extLst>
              <a:ext uri="{FF2B5EF4-FFF2-40B4-BE49-F238E27FC236}">
                <a16:creationId xmlns:a16="http://schemas.microsoft.com/office/drawing/2014/main" id="{E45992FC-35B5-35E0-F634-0CED3D5A2658}"/>
              </a:ext>
            </a:extLst>
          </p:cNvPr>
          <p:cNvCxnSpPr>
            <a:cxnSpLocks/>
          </p:cNvCxnSpPr>
          <p:nvPr/>
        </p:nvCxnSpPr>
        <p:spPr>
          <a:xfrm>
            <a:off x="482264" y="5707446"/>
            <a:ext cx="304730" cy="0"/>
          </a:xfrm>
          <a:prstGeom prst="straightConnector1">
            <a:avLst/>
          </a:prstGeom>
          <a:noFill/>
          <a:ln w="38100" cap="flat" cmpd="sng">
            <a:solidFill>
              <a:srgbClr val="E8292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LE « CHALLENGE DES RECREATIONS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06DD73-E82C-0FEF-866E-252A33C43AF5}"/>
              </a:ext>
            </a:extLst>
          </p:cNvPr>
          <p:cNvSpPr txBox="1"/>
          <p:nvPr/>
        </p:nvSpPr>
        <p:spPr>
          <a:xfrm>
            <a:off x="386212" y="1472923"/>
            <a:ext cx="8290420" cy="358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L’objectif global est de développer la pratique du tennis de table dans les écoles à travers une action </a:t>
            </a:r>
            <a:r>
              <a:rPr lang="fr-FR" sz="14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autour de la Semaine Olympique et Paralympique</a:t>
            </a: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4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Organisation d’un double challenge collaboratif à destination des </a:t>
            </a:r>
            <a:r>
              <a:rPr lang="fr-FR" sz="14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écoles affiliées USEP ou UGSEL, mais aussi à toutes les écoles non-affiliées </a:t>
            </a:r>
            <a:r>
              <a:rPr lang="fr-FR" sz="14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 Défi « record d’échanges »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Défi « 100% ping »  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4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Cette action vise à favoriser une pratique partiellement autonome des élèves, et doit contribuer aux 30mn APQ en complément de l’EPS. Elle peut se dérouler </a:t>
            </a:r>
            <a:r>
              <a:rPr lang="fr-FR" sz="14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lors des temps scolaires et périscolaires.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4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Idéalement, inciter les écoles à ce que cette semaine-là, les 30mn APQ soit quasi-exclusivement liés à ce challenge des récréations.</a:t>
            </a:r>
          </a:p>
        </p:txBody>
      </p:sp>
    </p:spTree>
    <p:extLst>
      <p:ext uri="{BB962C8B-B14F-4D97-AF65-F5344CB8AC3E}">
        <p14:creationId xmlns:p14="http://schemas.microsoft.com/office/powerpoint/2010/main" val="17963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6790" y="1344545"/>
            <a:ext cx="8216676" cy="4948934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Communication de l’opération </a:t>
            </a:r>
            <a:r>
              <a:rPr lang="fr-FR" sz="13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à partir de novembre 2024</a:t>
            </a:r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puis à J-80 de l’opération puis à J-30 pour relancer l’information.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3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Pendant la semaine Olympique et Paralympique, et la semaine suivante, soit 2 semaines</a:t>
            </a:r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organisation de 2 défis répartis sur 10 journées, simultanément dans toutes les écoles de Métropole et Outre-Mer.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3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Afin d’uniformiser cette opération et permettre au maximum d’élèves de participer, volonté de </a:t>
            </a:r>
            <a:r>
              <a:rPr lang="fr-FR" sz="13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baliser des demi-journées ou journées pour chaque niveau</a:t>
            </a:r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CM2, CM1, CE2 et CE1/CP, peu importe la répartition au cours de la semaine.</a:t>
            </a: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sz="13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300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l’idéal est de réaliser les défis sur la ou les tables de ping de l’école, extérieures ou non, l’utilisation de tables « artisanales » (ex, avec 2 ou 4 tables de cantine collées + 1 filet) est aussi possible.</a:t>
            </a:r>
            <a:endParaRPr lang="fr-FR" sz="1300" dirty="0"/>
          </a:p>
          <a:p>
            <a:pPr marL="285750" indent="-285750">
              <a:buFontTx/>
              <a:buChar char="-"/>
            </a:pPr>
            <a:endParaRPr lang="fr-FR" sz="1300" dirty="0"/>
          </a:p>
          <a:p>
            <a:r>
              <a:rPr lang="fr-FR" sz="1300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Volonté que le maximum d’élèves de chaque niveau scolaire participe aux 2 défis du « challenge des récréations ». </a:t>
            </a:r>
            <a:endParaRPr lang="fr-FR" sz="1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Déroulement du Challenge des récréations</a:t>
            </a:r>
          </a:p>
        </p:txBody>
      </p:sp>
    </p:spTree>
    <p:extLst>
      <p:ext uri="{BB962C8B-B14F-4D97-AF65-F5344CB8AC3E}">
        <p14:creationId xmlns:p14="http://schemas.microsoft.com/office/powerpoint/2010/main" val="391491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8484" y="1315092"/>
            <a:ext cx="8671389" cy="526858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sz="1300" b="1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1- Le défi « record d’échanges </a:t>
            </a:r>
            <a:r>
              <a:rPr lang="fr-FR" sz="13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Comptabilisation de toutes les séries d’échanges réalisées chaque jour par les élèves de chaque niveau pour obtenir le score de chaque école.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aller-retour réussi = 1 échange comptabilisé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pour ce défi (possibilité de jouer en mode « balle qui roule » pour les CP/CE1)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Lors de ces 2 semaines de défi,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 même élève ne peut pas réaliser plus de 100 échanges 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comptabilisés pour son école, en additionnant ses temps de pratique (récréation, EPS, périscolaire), afin que les tables ne soient pas monopolisées par seulement quelques élèves. 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Pour récompenser les écoles les plus actives de chaque département, leur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score final sera divisé par le nombre de tables utilisées 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lors de ce défi, afin de permettre aux plus petites écoles moins équipées d’avoir une chance.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L’autonomie des enfants est favorisée dans ce comptage …mais sous l’œil bienveillant d’un adulte qui doit pouvoir valider les scores réalisés. A chaque école de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trouver une organisation permettant d’obtenir un résultat proche du réalisé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la fin de chaque semaine, il sera demandé aux écoles de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faire remonter leur score à la FFTT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Cette comptabilisation en temps réel permettra à toutes les écoles participantes de connaître le nombre total d’échanges cumulés et leur place actuelle dans leur département.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Une fois le score final de chaque école transmis en fin de 1</a:t>
            </a:r>
            <a:r>
              <a:rPr lang="fr-FR" sz="1300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ère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et 2</a:t>
            </a:r>
            <a:r>
              <a:rPr lang="fr-FR" sz="1300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semaine à la FFTT, il sera cumulé par département. Le résultat de ce défi sera communiqué par la FFTT à toutes écoles et récompensera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tous les départements ayant eu 3 écoles participantes 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minimum d’un kit de matériel (raquettes et balles), avec bonus aux 3 premiers, ainsi que les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meilleures écoles de chaque département 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(selon participation).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300" b="1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Les défis du challenge des récréations</a:t>
            </a:r>
          </a:p>
        </p:txBody>
      </p:sp>
    </p:spTree>
    <p:extLst>
      <p:ext uri="{BB962C8B-B14F-4D97-AF65-F5344CB8AC3E}">
        <p14:creationId xmlns:p14="http://schemas.microsoft.com/office/powerpoint/2010/main" val="244922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300" b="1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2- Le défi</a:t>
            </a:r>
            <a:r>
              <a:rPr lang="fr-FR" sz="1300" b="1" u="sng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« 100% ping </a:t>
            </a:r>
            <a:r>
              <a:rPr lang="fr-FR" sz="1300" b="1" dirty="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 but est de réussir à obtenir le plus fort taux d’utilisation de la ou des tables de ping de l’école (quelles qu’elles soient), en essayant de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faire jouer 100% des élèves de l’école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lors de ces 2 semaine du « challenge des récréations ».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échange A/R minimum par enfant est suffisant 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pour valider sa participation à ce défi, quelle que soit la forme utilisée (jeu libre, manège, match…). Pour les l’élèves de CP/CE1, une utilisation de la table en « balle qui roule » est autorisée.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Tout comme l’autre défi, celui-ci est basé sur du collaboratif et du déclaratif. Aussi, à chaque école de </a:t>
            </a:r>
            <a:r>
              <a:rPr lang="fr-FR" sz="1300" u="sng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trouver une organisation permettant de connaître le nombre d’élèves différents ayant participé à ce défi « 100% ping »</a:t>
            </a: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fr-FR" sz="13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fr-FR" sz="13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Pour ce défi, un diplôme spécifique sera envoyé à toutes les écoles ayant réussi à faire jouer 100% des élèves de l’école lors des 2 semaines du « challenge des récréations ».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Les défis du challenge des récréations</a:t>
            </a:r>
          </a:p>
        </p:txBody>
      </p:sp>
    </p:spTree>
    <p:extLst>
      <p:ext uri="{BB962C8B-B14F-4D97-AF65-F5344CB8AC3E}">
        <p14:creationId xmlns:p14="http://schemas.microsoft.com/office/powerpoint/2010/main" val="336193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 école - 1 table / Challenge des récréations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Bilan chiffré du « challenge des cours de récréation 2024 »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E6376602-2D2D-F24B-C488-6931452F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i="0" dirty="0">
              <a:solidFill>
                <a:srgbClr val="333333"/>
              </a:solidFill>
              <a:effectLst/>
            </a:endParaRPr>
          </a:p>
          <a:p>
            <a:endParaRPr lang="fr-F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191 écoles inscrites / 122 écoles participantes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264 029 échanges réalisés sur le défi « record de points »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22 315 élèves concernés par ce challenge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 écoles récompensées pour la réussite du défi « 100% ping »</a:t>
            </a: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64% écoles publiques/ 36% écoles privées, issues de 40 départements différents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4555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1463</Words>
  <Application>Microsoft Office PowerPoint</Application>
  <PresentationFormat>Affichage à l'écran (4:3)</PresentationFormat>
  <Paragraphs>109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Verdana</vt:lpstr>
      <vt:lpstr>Thème Office</vt:lpstr>
      <vt:lpstr>FFTT</vt:lpstr>
      <vt:lpstr>1 école - 1 table / Challenge des récréations</vt:lpstr>
      <vt:lpstr>Présentation PowerPoint</vt:lpstr>
      <vt:lpstr>1 école - 1 table / Challenge des récréations </vt:lpstr>
      <vt:lpstr>1 école - 1 table / Challenge des récréations</vt:lpstr>
      <vt:lpstr>1 école - 1 table / Challenge des récréations</vt:lpstr>
      <vt:lpstr>1 école - 1 table / Challenge des récréations</vt:lpstr>
      <vt:lpstr>1 école - 1 table / Challenge des récréations</vt:lpstr>
      <vt:lpstr>1 école - 1 table / Challenge des récréations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Mickaël MEVELLEC</cp:lastModifiedBy>
  <cp:revision>248</cp:revision>
  <dcterms:created xsi:type="dcterms:W3CDTF">2017-06-14T12:46:38Z</dcterms:created>
  <dcterms:modified xsi:type="dcterms:W3CDTF">2024-09-11T16:26:08Z</dcterms:modified>
</cp:coreProperties>
</file>